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  <p:sldMasterId id="2147483671" r:id="rId6"/>
  </p:sldMasterIdLst>
  <p:notesMasterIdLst>
    <p:notesMasterId r:id="rId14"/>
  </p:notesMasterIdLst>
  <p:handoutMasterIdLst>
    <p:handoutMasterId r:id="rId15"/>
  </p:handoutMasterIdLst>
  <p:sldIdLst>
    <p:sldId id="263" r:id="rId7"/>
    <p:sldId id="325" r:id="rId8"/>
    <p:sldId id="359" r:id="rId9"/>
    <p:sldId id="361" r:id="rId10"/>
    <p:sldId id="360" r:id="rId11"/>
    <p:sldId id="331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1B7E"/>
    <a:srgbClr val="BA2302"/>
    <a:srgbClr val="BD2B0A"/>
    <a:srgbClr val="BD2B0B"/>
    <a:srgbClr val="DB9285"/>
    <a:srgbClr val="1F3D5F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79" autoAdjust="0"/>
    <p:restoredTop sz="94604" autoAdjust="0"/>
  </p:normalViewPr>
  <p:slideViewPr>
    <p:cSldViewPr showGuides="1">
      <p:cViewPr varScale="1">
        <p:scale>
          <a:sx n="64" d="100"/>
          <a:sy n="64" d="100"/>
        </p:scale>
        <p:origin x="17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97008-5A80-491E-BE13-934481939984}" type="datetimeFigureOut">
              <a:rPr lang="it-IT" smtClean="0"/>
              <a:t>10/11/2023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3CF82-CBDD-42C1-9B63-A5CC225C7AF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523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C370C-32B0-4747-9A70-4B691BBCA209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D3BA2-0FCB-4DF2-8FF1-EAD1185C2B0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483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32048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 baseline="0">
                <a:solidFill>
                  <a:srgbClr val="101B7E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inserire 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163790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101B7E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661918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101B7E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j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+mj-lt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101B7E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101B7E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536405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j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+mj-lt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j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101B7E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8"/>
            <a:ext cx="6842125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101B7E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854300"/>
            <a:ext cx="7129462" cy="208686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Inserire il nome dell’ufficio e gli eventuali contatti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12196"/>
            <a:ext cx="1794890" cy="1944216"/>
          </a:xfrm>
          <a:prstGeom prst="rect">
            <a:avLst/>
          </a:prstGeom>
        </p:spPr>
      </p:pic>
      <p:cxnSp>
        <p:nvCxnSpPr>
          <p:cNvPr id="5" name="Connettore diritto 4"/>
          <p:cNvCxnSpPr/>
          <p:nvPr userDrawn="1"/>
        </p:nvCxnSpPr>
        <p:spPr>
          <a:xfrm>
            <a:off x="2915816" y="188640"/>
            <a:ext cx="0" cy="6480720"/>
          </a:xfrm>
          <a:prstGeom prst="line">
            <a:avLst/>
          </a:prstGeom>
          <a:ln>
            <a:solidFill>
              <a:srgbClr val="101B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 userDrawn="1"/>
        </p:nvSpPr>
        <p:spPr>
          <a:xfrm>
            <a:off x="0" y="6154209"/>
            <a:ext cx="9144000" cy="729190"/>
          </a:xfrm>
          <a:prstGeom prst="rect">
            <a:avLst/>
          </a:prstGeom>
          <a:solidFill>
            <a:srgbClr val="101B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DB9285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6200264"/>
            <a:ext cx="576064" cy="63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01B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977" y="548680"/>
            <a:ext cx="2021918" cy="1430017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586790"/>
            <a:ext cx="1080120" cy="11945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918513"/>
            <a:ext cx="1584176" cy="1606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563888" y="520545"/>
            <a:ext cx="5185023" cy="4320480"/>
          </a:xfrm>
        </p:spPr>
        <p:txBody>
          <a:bodyPr/>
          <a:lstStyle/>
          <a:p>
            <a:endParaRPr lang="it-IT" sz="3200" b="1" i="1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3200" dirty="0"/>
              <a:t>The Promotion of Gender Equality and Women Empowerment in the EU's New Trade Agenda</a:t>
            </a:r>
          </a:p>
          <a:p>
            <a:endParaRPr lang="it-IT" sz="3200" b="1" i="1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800" i="1" kern="1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098C942-5584-D3CE-8BD3-D2D247FE2B18}"/>
              </a:ext>
            </a:extLst>
          </p:cNvPr>
          <p:cNvSpPr txBox="1"/>
          <p:nvPr/>
        </p:nvSpPr>
        <p:spPr>
          <a:xfrm>
            <a:off x="395089" y="2060848"/>
            <a:ext cx="2479891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Ravenna International Conference on </a:t>
            </a:r>
            <a:r>
              <a:rPr lang="en-GB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Sustainable Development as Fundamental Pillar of Economic Governance and Public Affairs</a:t>
            </a:r>
          </a:p>
          <a:p>
            <a:pPr algn="just"/>
            <a:endParaRPr lang="en-GB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November 2023</a:t>
            </a:r>
            <a:endParaRPr lang="en-GB" sz="1600" b="0" kern="1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85237E0C-5960-E481-679A-B6A7A15F98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sz="2400" dirty="0"/>
              <a:t>Klarissa Martins Sckayer Abicalam </a:t>
            </a:r>
          </a:p>
          <a:p>
            <a:r>
              <a:rPr lang="it-IT" sz="1800" dirty="0"/>
              <a:t>PhD Candidate </a:t>
            </a:r>
          </a:p>
          <a:p>
            <a:r>
              <a:rPr lang="it-IT" sz="1800" i="1" dirty="0"/>
              <a:t>Alma Mater </a:t>
            </a:r>
            <a:r>
              <a:rPr lang="it-IT" sz="1800" i="1" dirty="0" err="1"/>
              <a:t>Studiorum</a:t>
            </a:r>
            <a:r>
              <a:rPr lang="it-IT" sz="1800" dirty="0"/>
              <a:t> - Università di Bologna</a:t>
            </a:r>
          </a:p>
          <a:p>
            <a:endParaRPr lang="en-GB" dirty="0"/>
          </a:p>
        </p:txBody>
      </p:sp>
      <p:pic>
        <p:nvPicPr>
          <p:cNvPr id="9" name="Picture 6" descr="Sustainable Development Goal 5: Gender Equality">
            <a:extLst>
              <a:ext uri="{FF2B5EF4-FFF2-40B4-BE49-F238E27FC236}">
                <a16:creationId xmlns:a16="http://schemas.microsoft.com/office/drawing/2014/main" id="{219CAE4B-820B-9CE3-687F-7AD95A3928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245788"/>
            <a:ext cx="3262916" cy="1836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54EFEB91-4CC1-9134-4B1B-013CEC59BC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569" y="437992"/>
            <a:ext cx="8424862" cy="648071"/>
          </a:xfrm>
        </p:spPr>
        <p:txBody>
          <a:bodyPr/>
          <a:lstStyle/>
          <a:p>
            <a:r>
              <a:rPr lang="en-GB" sz="2000" b="1" dirty="0">
                <a:latin typeface="Georgia" panose="02040502050405020303" pitchFamily="18" charset="0"/>
              </a:rPr>
              <a:t>Gender-explicit</a:t>
            </a:r>
            <a:r>
              <a:rPr lang="en-GB" b="1" dirty="0">
                <a:latin typeface="Georgia" panose="02040502050405020303" pitchFamily="18" charset="0"/>
              </a:rPr>
              <a:t> provisions in the new generation of EU FTAs</a:t>
            </a:r>
            <a:endParaRPr lang="en-GB" dirty="0">
              <a:latin typeface="Georgia" panose="02040502050405020303" pitchFamily="18" charset="0"/>
            </a:endParaRPr>
          </a:p>
          <a:p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10333AB-069E-05BA-99C4-8CDB29705964}"/>
              </a:ext>
            </a:extLst>
          </p:cNvPr>
          <p:cNvSpPr txBox="1"/>
          <p:nvPr/>
        </p:nvSpPr>
        <p:spPr>
          <a:xfrm>
            <a:off x="302986" y="810294"/>
            <a:ext cx="8733510" cy="6046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endParaRPr lang="en-US" sz="2000" b="1" dirty="0">
              <a:effectLst/>
              <a:latin typeface="Georgia" panose="02040502050405020303" pitchFamily="18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Symbol" panose="05050102010706020507" pitchFamily="18" charset="2"/>
              </a:rPr>
              <a:t>South Korea</a:t>
            </a:r>
            <a:r>
              <a:rPr lang="en-US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Symbol" panose="05050102010706020507" pitchFamily="18" charset="2"/>
              </a:rPr>
              <a:t> [</a:t>
            </a:r>
            <a:r>
              <a:rPr lang="it-IT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Symbol" panose="05050102010706020507" pitchFamily="18" charset="2"/>
              </a:rPr>
              <a:t>2011 (</a:t>
            </a:r>
            <a:r>
              <a:rPr lang="it-IT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Symbol" panose="05050102010706020507" pitchFamily="18" charset="2"/>
              </a:rPr>
              <a:t>provisionally</a:t>
            </a:r>
            <a:r>
              <a:rPr lang="it-IT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Symbol" panose="05050102010706020507" pitchFamily="18" charset="2"/>
              </a:rPr>
              <a:t>), 2015 (</a:t>
            </a:r>
            <a:r>
              <a:rPr lang="it-IT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Symbol" panose="05050102010706020507" pitchFamily="18" charset="2"/>
              </a:rPr>
              <a:t>fully</a:t>
            </a:r>
            <a:r>
              <a:rPr lang="it-IT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Symbol" panose="05050102010706020507" pitchFamily="18" charset="2"/>
              </a:rPr>
              <a:t>)]</a:t>
            </a:r>
            <a:endParaRPr lang="en-GB" dirty="0">
              <a:effectLst/>
              <a:latin typeface="Georgia" panose="02040502050405020303" pitchFamily="18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t-IT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Symbol" panose="05050102010706020507" pitchFamily="18" charset="2"/>
              </a:rPr>
              <a:t>CETA </a:t>
            </a:r>
            <a:r>
              <a:rPr lang="it-IT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Symbol" panose="05050102010706020507" pitchFamily="18" charset="2"/>
              </a:rPr>
              <a:t>[2017 (</a:t>
            </a:r>
            <a:r>
              <a:rPr lang="it-IT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Symbol" panose="05050102010706020507" pitchFamily="18" charset="2"/>
              </a:rPr>
              <a:t>provisionally</a:t>
            </a:r>
            <a:r>
              <a:rPr lang="it-IT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Symbol" panose="05050102010706020507" pitchFamily="18" charset="2"/>
              </a:rPr>
              <a:t>)]</a:t>
            </a:r>
            <a:endParaRPr lang="en-GB" dirty="0">
              <a:effectLst/>
              <a:latin typeface="Georgia" panose="02040502050405020303" pitchFamily="18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Symbol" panose="05050102010706020507" pitchFamily="18" charset="2"/>
              </a:rPr>
              <a:t>Japan</a:t>
            </a:r>
            <a:r>
              <a:rPr lang="en-US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Symbol" panose="05050102010706020507" pitchFamily="18" charset="2"/>
              </a:rPr>
              <a:t> [</a:t>
            </a:r>
            <a:r>
              <a:rPr lang="it-IT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Symbol" panose="05050102010706020507" pitchFamily="18" charset="2"/>
              </a:rPr>
              <a:t>2019]</a:t>
            </a:r>
            <a:endParaRPr lang="en-GB" dirty="0">
              <a:effectLst/>
              <a:latin typeface="Georgia" panose="02040502050405020303" pitchFamily="18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Symbol" panose="05050102010706020507" pitchFamily="18" charset="2"/>
              </a:rPr>
              <a:t>Singapore</a:t>
            </a:r>
            <a:r>
              <a:rPr lang="en-US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Symbol" panose="05050102010706020507" pitchFamily="18" charset="2"/>
              </a:rPr>
              <a:t> [2019]</a:t>
            </a:r>
            <a:endParaRPr lang="en-GB" dirty="0">
              <a:effectLst/>
              <a:latin typeface="Georgia" panose="02040502050405020303" pitchFamily="18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Symbol" panose="05050102010706020507" pitchFamily="18" charset="2"/>
              </a:rPr>
              <a:t>Vietnam</a:t>
            </a:r>
            <a:r>
              <a:rPr lang="en-US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Symbol" panose="05050102010706020507" pitchFamily="18" charset="2"/>
              </a:rPr>
              <a:t> [2020]</a:t>
            </a:r>
            <a:endParaRPr lang="en-GB" dirty="0">
              <a:effectLst/>
              <a:latin typeface="Georgia" panose="02040502050405020303" pitchFamily="18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Symbol" panose="05050102010706020507" pitchFamily="18" charset="2"/>
              </a:rPr>
              <a:t>United Kingdom</a:t>
            </a:r>
            <a:r>
              <a:rPr lang="en-US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Symbol" panose="05050102010706020507" pitchFamily="18" charset="2"/>
              </a:rPr>
              <a:t> [since 2021]</a:t>
            </a:r>
            <a:endParaRPr lang="en-US" dirty="0">
              <a:latin typeface="Georgia" panose="02040502050405020303" pitchFamily="18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Georgia" panose="02040502050405020303" pitchFamily="18" charset="0"/>
                <a:ea typeface="Calibri" panose="020F0502020204030204" pitchFamily="34" charset="0"/>
                <a:cs typeface="Symbol" panose="05050102010706020507" pitchFamily="18" charset="2"/>
              </a:rPr>
              <a:t>EU-South Korea Art. 13.4.2 “</a:t>
            </a: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recognising full and productive employment and decent work for all as a key element of sustainable development for all countries and as a priority objective of international cooperation and to promoting the development of international trade in a way that is conducive to full and productive employment and decent work for all, including men, </a:t>
            </a:r>
            <a:r>
              <a:rPr lang="en-GB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women</a:t>
            </a: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young people.”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</a:rPr>
              <a:t>Annex 13: (…)</a:t>
            </a: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cooperation on trade-related aspects of the ILO Decent Work Agenda</a:t>
            </a: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including on the interlinkages between trade and full and productive employment, labour market adjustment, core labour standards, labour statistics, human resources development and life-long learning, social protection and social inclusion, social dialogue and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gender equality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.”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51435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DE4C21D-0883-E774-3E07-6596CE2BB65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9569" y="404664"/>
            <a:ext cx="8424862" cy="5544616"/>
          </a:xfrm>
        </p:spPr>
        <p:txBody>
          <a:bodyPr/>
          <a:lstStyle/>
          <a:p>
            <a:pPr algn="just">
              <a:lnSpc>
                <a:spcPct val="107000"/>
              </a:lnSpc>
            </a:pP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EU-New Zealand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(negotiations concluded in June 2022)</a:t>
            </a:r>
          </a:p>
          <a:p>
            <a:pPr marL="342900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n-US" sz="1800" dirty="0"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Specific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article on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Trade and Gender Equality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(19.4) inside the TSD Chapter that includes:</a:t>
            </a:r>
          </a:p>
          <a:p>
            <a:pPr algn="just">
              <a:lnSpc>
                <a:spcPct val="107000"/>
              </a:lnSpc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General provisions recognizing the need to advance the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GB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SDG </a:t>
            </a: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WTO Buenos Aires Declaration.</a:t>
            </a:r>
          </a:p>
          <a:p>
            <a:pPr algn="just">
              <a:lnSpc>
                <a:spcPct val="107000"/>
              </a:lnSpc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International Commitments with </a:t>
            </a: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CEDAW</a:t>
            </a: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“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ILO Conventions related to gender equality </a:t>
            </a: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the elimination of discrimination in respect of employment and occupation.”</a:t>
            </a:r>
          </a:p>
          <a:p>
            <a:pPr algn="just">
              <a:lnSpc>
                <a:spcPct val="107000"/>
              </a:lnSpc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Cooperation Activities on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trade-related aspects of gender equality including activities for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women workers, businesswomen and entrepreneurs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promotion of women's participation, leadership and education, as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STEM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and e-commerce; Promotion of financial inclusion, financial literacy and access to trade finance and education.</a:t>
            </a:r>
          </a:p>
          <a:p>
            <a:pPr algn="just">
              <a:lnSpc>
                <a:spcPct val="107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Right to regulate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gender equality (19.4.5)</a:t>
            </a:r>
          </a:p>
          <a:p>
            <a:pPr algn="just">
              <a:lnSpc>
                <a:spcPct val="107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TSD Committee - entitled to monitor the implementation of the TSD Chapter.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TSD chapter subject to the main DSM, but excluded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from the possibility of temporary measures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event of non-compliance with the Panel's report.</a:t>
            </a:r>
            <a:endParaRPr lang="en-GB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en-US" sz="1800" dirty="0"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4274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DE4C21D-0883-E774-3E07-6596CE2BB65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9540" y="404664"/>
            <a:ext cx="8550932" cy="5544616"/>
          </a:xfrm>
        </p:spPr>
        <p:txBody>
          <a:bodyPr/>
          <a:lstStyle/>
          <a:p>
            <a:pPr algn="just">
              <a:lnSpc>
                <a:spcPct val="107000"/>
              </a:lnSpc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EU-Chile</a:t>
            </a:r>
            <a:r>
              <a:rPr lang="en-US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negotiations concluded in December 2022)</a:t>
            </a:r>
          </a:p>
          <a:p>
            <a:pPr algn="just">
              <a:lnSpc>
                <a:spcPct val="107000"/>
              </a:lnSpc>
            </a:pPr>
            <a:r>
              <a:rPr lang="en-US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17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Specific </a:t>
            </a:r>
            <a:r>
              <a:rPr lang="en-US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stand-alone chapter on </a:t>
            </a:r>
            <a:r>
              <a:rPr lang="en-US" sz="1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Trade and Gender Equality </a:t>
            </a:r>
            <a:r>
              <a:rPr lang="en-US" sz="17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(Chapter 27)</a:t>
            </a:r>
          </a:p>
          <a:p>
            <a:pPr algn="just">
              <a:lnSpc>
                <a:spcPct val="107000"/>
              </a:lnSpc>
            </a:pPr>
            <a:r>
              <a:rPr lang="en-US" sz="17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General provisions reaffirming commitments with the </a:t>
            </a:r>
            <a:r>
              <a:rPr lang="en-GB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GB" sz="17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SDG</a:t>
            </a:r>
            <a:r>
              <a:rPr lang="en-GB" sz="17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WTO Buenos Aires Declaration</a:t>
            </a:r>
            <a:r>
              <a:rPr lang="en-GB" sz="17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GB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Beijing Declaration and Platform of Action.</a:t>
            </a:r>
            <a:endParaRPr lang="en-GB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GB" sz="17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International Commitments with </a:t>
            </a:r>
            <a:r>
              <a:rPr lang="en-GB" sz="17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CEDAW</a:t>
            </a:r>
            <a:r>
              <a:rPr lang="en-GB" sz="17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“</a:t>
            </a:r>
            <a:r>
              <a:rPr lang="en-GB" sz="17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ILO Conventions related to gender equality and the elimination of discrimination in respect of employment and occupation.”</a:t>
            </a:r>
          </a:p>
          <a:p>
            <a:pPr algn="just">
              <a:lnSpc>
                <a:spcPct val="107000"/>
              </a:lnSpc>
            </a:pPr>
            <a:r>
              <a:rPr lang="en-GB" sz="17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specific clause to </a:t>
            </a:r>
            <a:r>
              <a:rPr lang="en-GB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 </a:t>
            </a:r>
            <a:r>
              <a:rPr lang="en-GB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weaken or reduce the protectio</a:t>
            </a:r>
            <a:r>
              <a:rPr lang="en-GB" sz="1700" dirty="0">
                <a:latin typeface="Georgia" panose="02040502050405020303" pitchFamily="18" charset="0"/>
                <a:cs typeface="Times New Roman" panose="02020603050405020304" pitchFamily="18" charset="0"/>
              </a:rPr>
              <a:t>n granted under their respective laws aimed at ensuring gender equality or equal opportunities for women and men in order to encourage trade or investment. (“the parties shall not”)</a:t>
            </a:r>
            <a:endParaRPr lang="en-GB" sz="17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GB" sz="17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Cooperation Activities on </a:t>
            </a:r>
            <a:r>
              <a:rPr lang="en-GB" sz="1700" dirty="0">
                <a:latin typeface="Georgia" panose="02040502050405020303" pitchFamily="18" charset="0"/>
                <a:cs typeface="Times New Roman" panose="02020603050405020304" pitchFamily="18" charset="0"/>
              </a:rPr>
              <a:t>trade-related aspects of gender equality including activities for women </a:t>
            </a:r>
            <a:r>
              <a:rPr lang="en-GB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mothers, workers, businesswomen and entrepreneurs</a:t>
            </a:r>
            <a:r>
              <a:rPr lang="en-GB" sz="1700" dirty="0">
                <a:latin typeface="Georgia" panose="02040502050405020303" pitchFamily="18" charset="0"/>
                <a:cs typeface="Times New Roman" panose="02020603050405020304" pitchFamily="18" charset="0"/>
              </a:rPr>
              <a:t>: promotion of women's participation, leadership and education, as STEAMs and e-commerce; Promotion of financial inclusion, financial literacy and access to trade finance and education </a:t>
            </a:r>
            <a:r>
              <a:rPr lang="it-IT" sz="1700" dirty="0">
                <a:latin typeface="Georgia" panose="02040502050405020303" pitchFamily="18" charset="0"/>
                <a:cs typeface="Times New Roman" panose="02020603050405020304" pitchFamily="18" charset="0"/>
              </a:rPr>
              <a:t>(more </a:t>
            </a:r>
            <a:r>
              <a:rPr lang="it-IT" sz="1700" dirty="0" err="1">
                <a:latin typeface="Georgia" panose="02040502050405020303" pitchFamily="18" charset="0"/>
                <a:cs typeface="Times New Roman" panose="02020603050405020304" pitchFamily="18" charset="0"/>
              </a:rPr>
              <a:t>extensive</a:t>
            </a:r>
            <a:r>
              <a:rPr lang="it-IT" sz="1700" dirty="0">
                <a:latin typeface="Georgia" panose="02040502050405020303" pitchFamily="18" charset="0"/>
                <a:cs typeface="Times New Roman" panose="02020603050405020304" pitchFamily="18" charset="0"/>
              </a:rPr>
              <a:t> list </a:t>
            </a:r>
            <a:r>
              <a:rPr lang="it-IT" sz="1700" dirty="0" err="1">
                <a:latin typeface="Georgia" panose="02040502050405020303" pitchFamily="18" charset="0"/>
                <a:cs typeface="Times New Roman" panose="02020603050405020304" pitchFamily="18" charset="0"/>
              </a:rPr>
              <a:t>when</a:t>
            </a:r>
            <a:r>
              <a:rPr lang="it-IT" sz="1700" dirty="0">
                <a:latin typeface="Georgia" panose="02040502050405020303" pitchFamily="18" charset="0"/>
                <a:cs typeface="Times New Roman" panose="02020603050405020304" pitchFamily="18" charset="0"/>
              </a:rPr>
              <a:t> compared with the EU-New Zealand).</a:t>
            </a:r>
          </a:p>
          <a:p>
            <a:pPr algn="just">
              <a:lnSpc>
                <a:spcPct val="107000"/>
              </a:lnSpc>
            </a:pPr>
            <a:r>
              <a:rPr lang="it-IT" sz="17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17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Right</a:t>
            </a:r>
            <a:r>
              <a:rPr lang="it-IT" sz="17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it-IT" sz="17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regulate</a:t>
            </a:r>
            <a:r>
              <a:rPr lang="it-IT" sz="17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1700" dirty="0">
                <a:latin typeface="Georgia" panose="02040502050405020303" pitchFamily="18" charset="0"/>
              </a:rPr>
              <a:t>Each Party “</a:t>
            </a:r>
            <a:r>
              <a:rPr lang="en-GB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shall strive to improve</a:t>
            </a:r>
            <a:r>
              <a:rPr lang="en-GB" sz="1700" dirty="0">
                <a:latin typeface="Georgia" panose="02040502050405020303" pitchFamily="18" charset="0"/>
              </a:rPr>
              <a:t>” law and policies on gender equality,</a:t>
            </a:r>
            <a:endParaRPr lang="en-US" sz="17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17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DSM of the TSD chapter </a:t>
            </a:r>
            <a:r>
              <a:rPr lang="en-US" sz="17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–&gt;Panel of Experts -&gt;Recommendations</a:t>
            </a:r>
          </a:p>
          <a:p>
            <a:pPr algn="just">
              <a:lnSpc>
                <a:spcPct val="107000"/>
              </a:lnSpc>
            </a:pPr>
            <a:r>
              <a:rPr lang="en-US" sz="17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sz="17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TSD Committee - entitled to monitor the implementation of the TSD Chapter</a:t>
            </a:r>
            <a:r>
              <a:rPr lang="en-GB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en-US" sz="1800" dirty="0"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2276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DE4C21D-0883-E774-3E07-6596CE2BB65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9569" y="260648"/>
            <a:ext cx="8424862" cy="5544616"/>
          </a:xfrm>
        </p:spPr>
        <p:txBody>
          <a:bodyPr/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EU-Kenia</a:t>
            </a:r>
            <a:r>
              <a:rPr lang="en-US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negotiations concluded in June 2023)</a:t>
            </a:r>
          </a:p>
          <a:p>
            <a:pPr algn="just">
              <a:lnSpc>
                <a:spcPct val="107000"/>
              </a:lnSpc>
            </a:pPr>
            <a:r>
              <a:rPr lang="en-US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Specific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article on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Trade and Gender Equality </a:t>
            </a:r>
            <a:r>
              <a:rPr lang="en-US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(Art. 4 ) inside the TSD Chapter (Annex 5) that includes:</a:t>
            </a:r>
          </a:p>
          <a:p>
            <a:pPr algn="just">
              <a:lnSpc>
                <a:spcPct val="107000"/>
              </a:lnSpc>
            </a:pPr>
            <a:r>
              <a:rPr lang="en-US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General provisions recognizing the need to advance the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GB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SDG </a:t>
            </a:r>
            <a:r>
              <a:rPr lang="en-GB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WTO Buenos Aires Declaration.</a:t>
            </a:r>
          </a:p>
          <a:p>
            <a:pPr algn="just">
              <a:lnSpc>
                <a:spcPct val="107000"/>
              </a:lnSpc>
            </a:pPr>
            <a:r>
              <a:rPr lang="en-GB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International Commitments with </a:t>
            </a:r>
            <a:r>
              <a:rPr lang="en-GB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CEDAW</a:t>
            </a:r>
            <a:r>
              <a:rPr lang="en-GB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“the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ILO Conventions related to gender equality </a:t>
            </a:r>
            <a:r>
              <a:rPr lang="en-GB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the elimination of discrimination in respect of employment and occupation.”</a:t>
            </a:r>
          </a:p>
          <a:p>
            <a:pPr algn="just">
              <a:lnSpc>
                <a:spcPct val="107000"/>
              </a:lnSpc>
            </a:pPr>
            <a:r>
              <a:rPr lang="en-GB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No detailed cooperation activities: “</a:t>
            </a:r>
            <a:r>
              <a:rPr lang="en-GB" i="1" dirty="0">
                <a:latin typeface="Georgia" panose="02040502050405020303" pitchFamily="18" charset="0"/>
                <a:cs typeface="Times New Roman" panose="02020603050405020304" pitchFamily="18" charset="0"/>
              </a:rPr>
              <a:t>designed to improve the capacity and conditions for women, including 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workers, businesswomen and entrepreneurs</a:t>
            </a:r>
            <a:r>
              <a:rPr lang="en-GB" i="1" dirty="0">
                <a:latin typeface="Georgia" panose="02040502050405020303" pitchFamily="18" charset="0"/>
                <a:cs typeface="Times New Roman" panose="02020603050405020304" pitchFamily="18" charset="0"/>
              </a:rPr>
              <a:t>, to access and benefit from the opportunities created by this Agreement</a:t>
            </a:r>
            <a:r>
              <a:rPr lang="en-GB" dirty="0">
                <a:latin typeface="Georgia" panose="02040502050405020303" pitchFamily="18" charset="0"/>
                <a:cs typeface="Times New Roman" panose="02020603050405020304" pitchFamily="18" charset="0"/>
              </a:rPr>
              <a:t>.”</a:t>
            </a:r>
          </a:p>
          <a:p>
            <a:pPr algn="just">
              <a:lnSpc>
                <a:spcPct val="107000"/>
              </a:lnSpc>
            </a:pPr>
            <a:r>
              <a:rPr lang="en-GB" dirty="0">
                <a:latin typeface="Georgia" panose="02040502050405020303" pitchFamily="18" charset="0"/>
                <a:cs typeface="Times New Roman" panose="02020603050405020304" pitchFamily="18" charset="0"/>
              </a:rPr>
              <a:t>- Right to regulate: “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Each Party shall strive to improve such law and policies</a:t>
            </a:r>
            <a:r>
              <a:rPr lang="en-GB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, without prejudice to the right of each Party to establish its own scope and levels of protection for equal opportunities for men and women.”</a:t>
            </a:r>
            <a:endParaRPr lang="en-GB" i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GB" dirty="0">
                <a:latin typeface="Georgia" panose="02040502050405020303" pitchFamily="18" charset="0"/>
                <a:cs typeface="Times New Roman" panose="02020603050405020304" pitchFamily="18" charset="0"/>
              </a:rPr>
              <a:t>-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TSD chapter fully subject to the main DSM</a:t>
            </a:r>
            <a:r>
              <a:rPr lang="en-GB" dirty="0">
                <a:latin typeface="Georgia" panose="02040502050405020303" pitchFamily="18" charset="0"/>
                <a:cs typeface="Times New Roman" panose="02020603050405020304" pitchFamily="18" charset="0"/>
              </a:rPr>
              <a:t>, and so the gender-related provisions are not excluded from the possibility of temporary measures in the event of non-compliance with the Panel's report.</a:t>
            </a:r>
            <a:endParaRPr lang="en-GB" b="1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en-US" b="1" dirty="0"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endParaRPr lang="en-US" sz="1800" dirty="0"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285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944819CE-041C-8A7E-285A-1C45F39C258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5288" y="462605"/>
            <a:ext cx="8424862" cy="648071"/>
          </a:xfrm>
        </p:spPr>
        <p:txBody>
          <a:bodyPr/>
          <a:lstStyle/>
          <a:p>
            <a:r>
              <a:rPr lang="it-IT" dirty="0">
                <a:latin typeface="Georgia" panose="02040502050405020303" pitchFamily="18" charset="0"/>
              </a:rPr>
              <a:t>Current Challenges:</a:t>
            </a:r>
          </a:p>
          <a:p>
            <a:endParaRPr lang="it-IT" dirty="0">
              <a:latin typeface="Georgia" panose="02040502050405020303" pitchFamily="18" charset="0"/>
            </a:endParaRPr>
          </a:p>
          <a:p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F8165BB-9F45-6FB9-BF30-8ED64DE3AB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8" y="1160797"/>
            <a:ext cx="7963448" cy="4536405"/>
          </a:xfrm>
        </p:spPr>
        <p:txBody>
          <a:bodyPr/>
          <a:lstStyle/>
          <a:p>
            <a:pPr marL="285750" indent="-285750" algn="just">
              <a:buFontTx/>
              <a:buChar char="-"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Uniformization of gender-related provisions and international commitments in gender-equality and women’s rights;</a:t>
            </a:r>
          </a:p>
          <a:p>
            <a:pPr marL="285750" indent="-285750" algn="just">
              <a:buFontTx/>
              <a:buChar char="-"/>
            </a:pPr>
            <a:endParaRPr lang="en-GB" dirty="0">
              <a:latin typeface="Georgia" panose="02040502050405020303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GB" dirty="0">
                <a:latin typeface="Georgia" panose="02040502050405020303" pitchFamily="18" charset="0"/>
              </a:rPr>
              <a:t>Define a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model of DSM to solve conflicts </a:t>
            </a:r>
            <a:r>
              <a:rPr lang="en-GB" dirty="0">
                <a:latin typeface="Georgia" panose="02040502050405020303" pitchFamily="18" charset="0"/>
              </a:rPr>
              <a:t>arising from gender-related provisions to prevent protectionism and unequal treatment among trading partners;</a:t>
            </a:r>
          </a:p>
          <a:p>
            <a:pPr algn="just"/>
            <a:endParaRPr lang="en-GB" dirty="0">
              <a:latin typeface="Georgia" panose="02040502050405020303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GB" dirty="0">
                <a:latin typeface="Georgia" panose="02040502050405020303" pitchFamily="18" charset="0"/>
                <a:ea typeface="Calibri" panose="020F0502020204030204" pitchFamily="34" charset="0"/>
              </a:rPr>
              <a:t>Define mechanism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to </a:t>
            </a:r>
            <a:r>
              <a:rPr lang="en-GB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</a:rPr>
              <a:t>foster cooperation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to </a:t>
            </a:r>
            <a:r>
              <a:rPr lang="en-GB" dirty="0">
                <a:latin typeface="Georgia" panose="02040502050405020303" pitchFamily="18" charset="0"/>
                <a:ea typeface="Calibri" panose="020F0502020204030204" pitchFamily="34" charset="0"/>
              </a:rPr>
              <a:t>e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ffectively promote women’s empowerment, boosting trade liberalization for a more inclusive, fair, sustainable international trade </a:t>
            </a:r>
            <a:r>
              <a:rPr lang="en-GB" sz="1800" dirty="0">
                <a:latin typeface="Georgia" panose="02040502050405020303" pitchFamily="18" charset="0"/>
                <a:ea typeface="Calibri" panose="020F0502020204030204" pitchFamily="34" charset="0"/>
              </a:rPr>
              <a:t>that leaves no women behind.</a:t>
            </a:r>
            <a:endParaRPr lang="en-GB" dirty="0">
              <a:latin typeface="Georgia" panose="02040502050405020303" pitchFamily="18" charset="0"/>
            </a:endParaRPr>
          </a:p>
          <a:p>
            <a:pPr algn="just"/>
            <a:endParaRPr lang="en-GB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379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quarter" idx="10"/>
          </p:nvPr>
        </p:nvSpPr>
        <p:spPr>
          <a:xfrm>
            <a:off x="1187624" y="2385566"/>
            <a:ext cx="7129462" cy="2086868"/>
          </a:xfrm>
        </p:spPr>
        <p:txBody>
          <a:bodyPr/>
          <a:lstStyle/>
          <a:p>
            <a:r>
              <a:rPr lang="it-IT" dirty="0">
                <a:latin typeface="Georgia" panose="02040502050405020303" pitchFamily="18" charset="0"/>
                <a:ea typeface="Roboto" panose="02000000000000000000" pitchFamily="2" charset="0"/>
                <a:cs typeface="Roboto" panose="02000000000000000000" pitchFamily="2" charset="0"/>
              </a:rPr>
              <a:t>Thank </a:t>
            </a:r>
            <a:r>
              <a:rPr lang="it-IT" dirty="0" err="1">
                <a:latin typeface="Georgia" panose="02040502050405020303" pitchFamily="18" charset="0"/>
                <a:ea typeface="Roboto" panose="02000000000000000000" pitchFamily="2" charset="0"/>
                <a:cs typeface="Roboto" panose="02000000000000000000" pitchFamily="2" charset="0"/>
              </a:rPr>
              <a:t>you</a:t>
            </a:r>
            <a:r>
              <a:rPr lang="it-IT" dirty="0">
                <a:latin typeface="Georgia" panose="02040502050405020303" pitchFamily="18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it-IT" dirty="0" err="1">
                <a:latin typeface="Georgia" panose="02040502050405020303" pitchFamily="18" charset="0"/>
                <a:ea typeface="Roboto" panose="02000000000000000000" pitchFamily="2" charset="0"/>
                <a:cs typeface="Roboto" panose="02000000000000000000" pitchFamily="2" charset="0"/>
              </a:rPr>
              <a:t>very</a:t>
            </a:r>
            <a:r>
              <a:rPr lang="it-IT" dirty="0">
                <a:latin typeface="Georgia" panose="02040502050405020303" pitchFamily="18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it-IT" dirty="0" err="1">
                <a:latin typeface="Georgia" panose="02040502050405020303" pitchFamily="18" charset="0"/>
                <a:ea typeface="Roboto" panose="02000000000000000000" pitchFamily="2" charset="0"/>
                <a:cs typeface="Roboto" panose="02000000000000000000" pitchFamily="2" charset="0"/>
              </a:rPr>
              <a:t>much</a:t>
            </a:r>
            <a:r>
              <a:rPr lang="it-IT" dirty="0">
                <a:latin typeface="Georgia" panose="02040502050405020303" pitchFamily="18" charset="0"/>
                <a:ea typeface="Roboto" panose="02000000000000000000" pitchFamily="2" charset="0"/>
                <a:cs typeface="Roboto" panose="02000000000000000000" pitchFamily="2" charset="0"/>
              </a:rPr>
              <a:t> for </a:t>
            </a:r>
            <a:r>
              <a:rPr lang="it-IT" dirty="0" err="1">
                <a:latin typeface="Georgia" panose="02040502050405020303" pitchFamily="18" charset="0"/>
                <a:ea typeface="Roboto" panose="02000000000000000000" pitchFamily="2" charset="0"/>
                <a:cs typeface="Roboto" panose="02000000000000000000" pitchFamily="2" charset="0"/>
              </a:rPr>
              <a:t>your</a:t>
            </a:r>
            <a:r>
              <a:rPr lang="it-IT" dirty="0">
                <a:latin typeface="Georgia" panose="02040502050405020303" pitchFamily="18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it-IT" dirty="0" err="1">
                <a:latin typeface="Georgia" panose="02040502050405020303" pitchFamily="18" charset="0"/>
                <a:ea typeface="Roboto" panose="02000000000000000000" pitchFamily="2" charset="0"/>
                <a:cs typeface="Roboto" panose="02000000000000000000" pitchFamily="2" charset="0"/>
              </a:rPr>
              <a:t>attention</a:t>
            </a:r>
            <a:r>
              <a:rPr lang="it-IT" dirty="0">
                <a:latin typeface="Georgia" panose="02040502050405020303" pitchFamily="18" charset="0"/>
                <a:ea typeface="Roboto" panose="02000000000000000000" pitchFamily="2" charset="0"/>
                <a:cs typeface="Roboto" panose="02000000000000000000" pitchFamily="2" charset="0"/>
              </a:rPr>
              <a:t>!</a:t>
            </a:r>
          </a:p>
          <a:p>
            <a:endParaRPr lang="it-IT" dirty="0">
              <a:latin typeface="Georgia" panose="02040502050405020303" pitchFamily="18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it-IT" dirty="0">
                <a:latin typeface="Georgia" panose="02040502050405020303" pitchFamily="18" charset="0"/>
                <a:ea typeface="Roboto" panose="02000000000000000000" pitchFamily="2" charset="0"/>
                <a:cs typeface="Roboto" panose="02000000000000000000" pitchFamily="2" charset="0"/>
              </a:rPr>
              <a:t>Klarissa Martins Sckayer Abicalam</a:t>
            </a:r>
          </a:p>
          <a:p>
            <a:r>
              <a:rPr lang="it-IT" dirty="0">
                <a:latin typeface="Georgia" panose="02040502050405020303" pitchFamily="18" charset="0"/>
                <a:ea typeface="Roboto" panose="02000000000000000000" pitchFamily="2" charset="0"/>
                <a:cs typeface="Roboto" panose="02000000000000000000" pitchFamily="2" charset="0"/>
              </a:rPr>
              <a:t>University of Bologna</a:t>
            </a:r>
            <a:endParaRPr lang="it-IT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it-IT" sz="1600" dirty="0">
                <a:latin typeface="Georgia" panose="02040502050405020303" pitchFamily="18" charset="0"/>
                <a:ea typeface="Roboto" panose="02000000000000000000" pitchFamily="2" charset="0"/>
                <a:cs typeface="Roboto" panose="02000000000000000000" pitchFamily="2" charset="0"/>
              </a:rPr>
              <a:t>Email: klarissa.martins2@unibo.it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9412900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aa6390c-f315-43b1-9926-36b53c95c75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5D97B138DB504B89644F56C326ED6F" ma:contentTypeVersion="12" ma:contentTypeDescription="Create a new document." ma:contentTypeScope="" ma:versionID="cf10e3ad494b3f8bcff2b939553f6999">
  <xsd:schema xmlns:xsd="http://www.w3.org/2001/XMLSchema" xmlns:xs="http://www.w3.org/2001/XMLSchema" xmlns:p="http://schemas.microsoft.com/office/2006/metadata/properties" xmlns:ns3="aaa6390c-f315-43b1-9926-36b53c95c754" xmlns:ns4="2bf2ac4f-ac82-405d-826b-8e2adec11131" targetNamespace="http://schemas.microsoft.com/office/2006/metadata/properties" ma:root="true" ma:fieldsID="96f3fd3900b716180b96d0dc0ade10ee" ns3:_="" ns4:_="">
    <xsd:import namespace="aaa6390c-f315-43b1-9926-36b53c95c754"/>
    <xsd:import namespace="2bf2ac4f-ac82-405d-826b-8e2adec1113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a6390c-f315-43b1-9926-36b53c95c7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f2ac4f-ac82-405d-826b-8e2adec1113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0CEFF1-6A05-403B-BE74-FD431C8A88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E93F8A-646E-4A3A-ADEC-D603080ED5D1}">
  <ds:schemaRefs>
    <ds:schemaRef ds:uri="aaa6390c-f315-43b1-9926-36b53c95c754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2bf2ac4f-ac82-405d-826b-8e2adec11131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9085AB8-4502-4AA6-BCD1-89F08563D7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a6390c-f315-43b1-9926-36b53c95c754"/>
    <ds:schemaRef ds:uri="2bf2ac4f-ac82-405d-826b-8e2adec111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10838</TotalTime>
  <Words>878</Words>
  <Application>Microsoft Office PowerPoint</Application>
  <PresentationFormat>Apresentação na tela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7</vt:i4>
      </vt:variant>
    </vt:vector>
  </HeadingPairs>
  <TitlesOfParts>
    <vt:vector size="19" baseType="lpstr">
      <vt:lpstr>Arial</vt:lpstr>
      <vt:lpstr>Calibri</vt:lpstr>
      <vt:lpstr>Century Gothic</vt:lpstr>
      <vt:lpstr>Courier New</vt:lpstr>
      <vt:lpstr>Georgia</vt:lpstr>
      <vt:lpstr>Roboto</vt:lpstr>
      <vt:lpstr>Symbol</vt:lpstr>
      <vt:lpstr>Times New Roman</vt:lpstr>
      <vt:lpstr>Wingdings</vt:lpstr>
      <vt:lpstr>COPERTINA</vt:lpstr>
      <vt:lpstr>DIAPOSITIVE</vt:lpstr>
      <vt:lpstr>CHIUSURA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Klarissa Martins Sckayer Abicalam</cp:lastModifiedBy>
  <cp:revision>89</cp:revision>
  <dcterms:created xsi:type="dcterms:W3CDTF">2017-11-13T10:11:35Z</dcterms:created>
  <dcterms:modified xsi:type="dcterms:W3CDTF">2023-11-10T06:15:37Z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0x0101005E5D97B138DB504B89644F56C326ED6F</vt:lpwstr>
  </property>
</Properties>
</file>